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2"/>
  </p:notesMasterIdLst>
  <p:handoutMasterIdLst>
    <p:handoutMasterId r:id="rId33"/>
  </p:handoutMasterIdLst>
  <p:sldIdLst>
    <p:sldId id="257" r:id="rId2"/>
    <p:sldId id="335" r:id="rId3"/>
    <p:sldId id="336" r:id="rId4"/>
    <p:sldId id="374" r:id="rId5"/>
    <p:sldId id="375" r:id="rId6"/>
    <p:sldId id="376" r:id="rId7"/>
    <p:sldId id="377" r:id="rId8"/>
    <p:sldId id="378" r:id="rId9"/>
    <p:sldId id="281" r:id="rId10"/>
    <p:sldId id="362" r:id="rId11"/>
    <p:sldId id="364" r:id="rId12"/>
    <p:sldId id="363" r:id="rId13"/>
    <p:sldId id="360" r:id="rId14"/>
    <p:sldId id="368" r:id="rId15"/>
    <p:sldId id="369" r:id="rId16"/>
    <p:sldId id="361" r:id="rId17"/>
    <p:sldId id="357" r:id="rId18"/>
    <p:sldId id="356" r:id="rId19"/>
    <p:sldId id="358" r:id="rId20"/>
    <p:sldId id="366" r:id="rId21"/>
    <p:sldId id="370" r:id="rId22"/>
    <p:sldId id="354" r:id="rId23"/>
    <p:sldId id="341" r:id="rId24"/>
    <p:sldId id="344" r:id="rId25"/>
    <p:sldId id="367" r:id="rId26"/>
    <p:sldId id="345" r:id="rId27"/>
    <p:sldId id="371" r:id="rId28"/>
    <p:sldId id="372" r:id="rId29"/>
    <p:sldId id="373" r:id="rId30"/>
    <p:sldId id="314" r:id="rId31"/>
  </p:sldIdLst>
  <p:sldSz cx="9144000" cy="6858000" type="screen4x3"/>
  <p:notesSz cx="6858000" cy="1113472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2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2B93F-B497-4ED0-9517-F448DFBD3C8E}" type="datetimeFigureOut">
              <a:rPr lang="id-ID" smtClean="0"/>
              <a:pPr/>
              <a:t>27/02/2018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76058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10576058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9DE6A-FF44-4B55-8849-F587A5104F8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92971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39C4-B991-423B-8E14-AA365BD9CDF7}" type="datetimeFigureOut">
              <a:rPr lang="id-ID" smtClean="0"/>
              <a:pPr/>
              <a:t>27/02/2018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835025"/>
            <a:ext cx="5565775" cy="4175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288998"/>
            <a:ext cx="5486400" cy="50106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76058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0576058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0E4F1-83FB-48B5-90C6-FB9C990A80B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8405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0E4F1-83FB-48B5-90C6-FB9C990A80BF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AB44-39AA-4466-B8DE-E10ADEE4AF8D}" type="datetimeFigureOut">
              <a:rPr lang="id-ID" smtClean="0"/>
              <a:pPr/>
              <a:t>27/02/2018</a:t>
            </a:fld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BA1F61-F88A-45BF-9DE8-C55E78491EC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AB44-39AA-4466-B8DE-E10ADEE4AF8D}" type="datetimeFigureOut">
              <a:rPr lang="id-ID" smtClean="0"/>
              <a:pPr/>
              <a:t>27/02/2018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1F61-F88A-45BF-9DE8-C55E78491EC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AB44-39AA-4466-B8DE-E10ADEE4AF8D}" type="datetimeFigureOut">
              <a:rPr lang="id-ID" smtClean="0"/>
              <a:pPr/>
              <a:t>27/02/2018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1F61-F88A-45BF-9DE8-C55E78491EC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AB44-39AA-4466-B8DE-E10ADEE4AF8D}" type="datetimeFigureOut">
              <a:rPr lang="id-ID" smtClean="0"/>
              <a:pPr/>
              <a:t>27/02/2018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BA1F61-F88A-45BF-9DE8-C55E78491EC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AB44-39AA-4466-B8DE-E10ADEE4AF8D}" type="datetimeFigureOut">
              <a:rPr lang="id-ID" smtClean="0"/>
              <a:pPr/>
              <a:t>27/02/2018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1F61-F88A-45BF-9DE8-C55E78491EC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AB44-39AA-4466-B8DE-E10ADEE4AF8D}" type="datetimeFigureOut">
              <a:rPr lang="id-ID" smtClean="0"/>
              <a:pPr/>
              <a:t>27/02/2018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1F61-F88A-45BF-9DE8-C55E78491EC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AB44-39AA-4466-B8DE-E10ADEE4AF8D}" type="datetimeFigureOut">
              <a:rPr lang="id-ID" smtClean="0"/>
              <a:pPr/>
              <a:t>27/02/2018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BA1F61-F88A-45BF-9DE8-C55E78491EC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AB44-39AA-4466-B8DE-E10ADEE4AF8D}" type="datetimeFigureOut">
              <a:rPr lang="id-ID" smtClean="0"/>
              <a:pPr/>
              <a:t>27/02/2018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1F61-F88A-45BF-9DE8-C55E78491EC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AB44-39AA-4466-B8DE-E10ADEE4AF8D}" type="datetimeFigureOut">
              <a:rPr lang="id-ID" smtClean="0"/>
              <a:pPr/>
              <a:t>27/02/2018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1F61-F88A-45BF-9DE8-C55E78491EC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AB44-39AA-4466-B8DE-E10ADEE4AF8D}" type="datetimeFigureOut">
              <a:rPr lang="id-ID" smtClean="0"/>
              <a:pPr/>
              <a:t>27/02/2018</a:t>
            </a:fld>
            <a:endParaRPr lang="id-ID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1F61-F88A-45BF-9DE8-C55E78491EC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AB44-39AA-4466-B8DE-E10ADEE4AF8D}" type="datetimeFigureOut">
              <a:rPr lang="id-ID" smtClean="0"/>
              <a:pPr/>
              <a:t>27/02/2018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1F61-F88A-45BF-9DE8-C55E78491EC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F7AB44-39AA-4466-B8DE-E10ADEE4AF8D}" type="datetimeFigureOut">
              <a:rPr lang="id-ID" smtClean="0"/>
              <a:pPr/>
              <a:t>27/02/2018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BA1F61-F88A-45BF-9DE8-C55E78491EC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KEBIJAKAN</a:t>
            </a:r>
            <a:r>
              <a:rPr lang="en-US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en-US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PENGELOLAAN</a:t>
            </a:r>
            <a:r>
              <a:rPr lang="en-US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AIR IRIGASI PERTANIAN DIY</a:t>
            </a:r>
            <a:endParaRPr lang="id-ID" sz="3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9104" y="6072206"/>
            <a:ext cx="84963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90600" y="4648200"/>
            <a:ext cx="8153400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DISAMPAIKAN PADA PERTEMUAN </a:t>
            </a:r>
            <a:r>
              <a:rPr lang="en-US" dirty="0" smtClean="0"/>
              <a:t>PEMBERDAYAAN GP3A/P3A</a:t>
            </a:r>
          </a:p>
          <a:p>
            <a:pPr algn="ctr"/>
            <a:r>
              <a:rPr lang="id-ID" dirty="0" smtClean="0"/>
              <a:t>   </a:t>
            </a:r>
            <a:r>
              <a:rPr lang="id-ID" smtClean="0"/>
              <a:t>DI  </a:t>
            </a:r>
            <a:r>
              <a:rPr lang="en-US" smtClean="0"/>
              <a:t>UPT GEJLIG 7 MURTIGADING </a:t>
            </a:r>
            <a:r>
              <a:rPr lang="en-US" dirty="0" smtClean="0"/>
              <a:t>SANDEN BANTUL</a:t>
            </a:r>
            <a:endParaRPr lang="id-ID" dirty="0" smtClean="0"/>
          </a:p>
          <a:p>
            <a:pPr algn="ctr"/>
            <a:r>
              <a:rPr lang="id-ID" dirty="0" smtClean="0"/>
              <a:t>DAERAH ISTIMEWA </a:t>
            </a:r>
            <a:r>
              <a:rPr lang="en-US" dirty="0" smtClean="0"/>
              <a:t>YOGYAKARTA</a:t>
            </a:r>
            <a:endParaRPr lang="id-ID" dirty="0" smtClean="0"/>
          </a:p>
          <a:p>
            <a:pPr algn="ctr"/>
            <a:r>
              <a:rPr lang="en-US" smtClean="0"/>
              <a:t>27 </a:t>
            </a:r>
            <a:r>
              <a:rPr lang="en-US" dirty="0" err="1" smtClean="0"/>
              <a:t>Februari</a:t>
            </a:r>
            <a:r>
              <a:rPr lang="en-US" dirty="0" smtClean="0"/>
              <a:t> </a:t>
            </a:r>
            <a:r>
              <a:rPr lang="id-ID" dirty="0" smtClean="0"/>
              <a:t>201</a:t>
            </a:r>
            <a:r>
              <a:rPr lang="en-US" dirty="0" smtClean="0"/>
              <a:t>8</a:t>
            </a:r>
            <a:endParaRPr lang="id-ID" dirty="0"/>
          </a:p>
        </p:txBody>
      </p:sp>
      <p:pic>
        <p:nvPicPr>
          <p:cNvPr id="10" name="Picture 9" descr="logo-di-yogyaka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48200"/>
            <a:ext cx="1071570" cy="1367176"/>
          </a:xfrm>
          <a:prstGeom prst="rect">
            <a:avLst/>
          </a:prstGeom>
        </p:spPr>
      </p:pic>
      <p:pic>
        <p:nvPicPr>
          <p:cNvPr id="5" name="Picture 2" descr="F:\Foto RJIT DIY\Foto embung 2015 Gk\Peron, Pulutan, Wonosar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foto\PAK MUJIMAN\IMG20170116111930.jpg"/>
          <p:cNvPicPr>
            <a:picLocks noChangeAspect="1" noChangeArrowheads="1"/>
          </p:cNvPicPr>
          <p:nvPr/>
        </p:nvPicPr>
        <p:blipFill>
          <a:blip r:embed="rId5" cstate="print"/>
          <a:srcRect t="23333"/>
          <a:stretch>
            <a:fillRect/>
          </a:stretch>
        </p:blipFill>
        <p:spPr bwMode="auto">
          <a:xfrm>
            <a:off x="3276600" y="2362200"/>
            <a:ext cx="2895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IMG-20171002-WA0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91" y="2388312"/>
            <a:ext cx="3022809" cy="225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64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id-ID" dirty="0" smtClean="0"/>
              <a:t>Lanjutan...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4938319"/>
              </p:ext>
            </p:extLst>
          </p:nvPr>
        </p:nvGraphicFramePr>
        <p:xfrm>
          <a:off x="500034" y="1571612"/>
          <a:ext cx="8229600" cy="4974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00"/>
                <a:gridCol w="2714644"/>
                <a:gridCol w="2914656"/>
                <a:gridCol w="2057400"/>
              </a:tblGrid>
              <a:tr h="493707">
                <a:tc>
                  <a:txBody>
                    <a:bodyPr/>
                    <a:lstStyle/>
                    <a:p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Kegiatan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Sasaran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</a:t>
                      </a:r>
                      <a:r>
                        <a:rPr lang="en-US" dirty="0" err="1" smtClean="0"/>
                        <a:t>terangan</a:t>
                      </a:r>
                      <a:endParaRPr lang="id-ID" dirty="0"/>
                    </a:p>
                  </a:txBody>
                  <a:tcPr/>
                </a:tc>
              </a:tr>
              <a:tr h="1532737"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Pengembangan Irigasi </a:t>
                      </a:r>
                      <a:r>
                        <a:rPr lang="en-US" dirty="0" err="1" smtClean="0"/>
                        <a:t>Perpompaan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Besar</a:t>
                      </a:r>
                      <a:r>
                        <a:rPr lang="en-US" dirty="0" smtClean="0"/>
                        <a:t> 6 unit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Terbangunnya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irigasi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perpompaan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besar</a:t>
                      </a:r>
                      <a:r>
                        <a:rPr kumimoji="0"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ebanyak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mendukung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komoditas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tanaman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pangan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id-ID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Meningkatnya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ketersediaan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air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suplesi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lahan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tanaman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pangan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id-ID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Meningkatnya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produksi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padi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penambahan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intensitas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pertanaman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(IP) /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perluasan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areal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tana</a:t>
                      </a:r>
                      <a:r>
                        <a:rPr kumimoji="0"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 unit </a:t>
                      </a:r>
                      <a:r>
                        <a:rPr lang="en-US" b="1" dirty="0" err="1" smtClean="0"/>
                        <a:t>di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Kab</a:t>
                      </a:r>
                      <a:r>
                        <a:rPr lang="en-US" b="1" dirty="0" smtClean="0"/>
                        <a:t>. </a:t>
                      </a:r>
                      <a:r>
                        <a:rPr lang="en-US" b="1" dirty="0" err="1" smtClean="0"/>
                        <a:t>Bantul</a:t>
                      </a:r>
                      <a:r>
                        <a:rPr lang="en-US" b="1" dirty="0" smtClean="0"/>
                        <a:t>;</a:t>
                      </a:r>
                    </a:p>
                    <a:p>
                      <a:r>
                        <a:rPr lang="en-US" dirty="0" smtClean="0"/>
                        <a:t>2 unit </a:t>
                      </a:r>
                      <a:r>
                        <a:rPr lang="en-US" dirty="0" err="1" smtClean="0"/>
                        <a:t>Kab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err="1" smtClean="0"/>
                        <a:t>Gunungkidul</a:t>
                      </a:r>
                      <a:r>
                        <a:rPr lang="en-US" dirty="0" smtClean="0"/>
                        <a:t>; 2 unit </a:t>
                      </a:r>
                      <a:r>
                        <a:rPr lang="en-US" dirty="0" err="1" smtClean="0"/>
                        <a:t>Kab</a:t>
                      </a:r>
                      <a:r>
                        <a:rPr lang="en-US" dirty="0" smtClean="0"/>
                        <a:t>. </a:t>
                      </a:r>
                      <a:r>
                        <a:rPr lang="en-US" dirty="0" err="1" smtClean="0"/>
                        <a:t>Kulon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Progo</a:t>
                      </a:r>
                      <a:endParaRPr lang="en-US" dirty="0" smtClean="0"/>
                    </a:p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id-ID" dirty="0" smtClean="0"/>
              <a:t>Lanjutan...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75310959"/>
              </p:ext>
            </p:extLst>
          </p:nvPr>
        </p:nvGraphicFramePr>
        <p:xfrm>
          <a:off x="500034" y="1571612"/>
          <a:ext cx="8229600" cy="4974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00"/>
                <a:gridCol w="2081266"/>
                <a:gridCol w="2819400"/>
                <a:gridCol w="2786034"/>
              </a:tblGrid>
              <a:tr h="493707">
                <a:tc>
                  <a:txBody>
                    <a:bodyPr/>
                    <a:lstStyle/>
                    <a:p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Kegiatan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Sasaran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Keterangan</a:t>
                      </a:r>
                      <a:endParaRPr lang="id-ID" dirty="0"/>
                    </a:p>
                  </a:txBody>
                  <a:tcPr/>
                </a:tc>
              </a:tr>
              <a:tr h="1532737"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Pengembangan Irigasi </a:t>
                      </a:r>
                      <a:r>
                        <a:rPr lang="en-US" dirty="0" err="1" smtClean="0"/>
                        <a:t>Perpompaan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menengah</a:t>
                      </a:r>
                      <a:r>
                        <a:rPr lang="en-US" dirty="0" smtClean="0"/>
                        <a:t>  20 unit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Terbangunnya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irigasi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perpompaan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menengah</a:t>
                      </a:r>
                      <a:r>
                        <a:rPr kumimoji="0"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ebanyak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</a:t>
                      </a:r>
                      <a:r>
                        <a:rPr kumimoji="0"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mendukung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komoditas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hortikultura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peternakan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id-ID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Meningkatnya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ketersediaan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air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suplesi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lahan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hortikultura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peternakan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id-ID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Meningkatnya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produksi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hortikultura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peternakan</a:t>
                      </a:r>
                      <a:endParaRPr kumimoji="0" lang="id-ID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+mj-lt"/>
                        <a:buAutoNum type="arabicPeriod"/>
                      </a:pPr>
                      <a:r>
                        <a:rPr lang="en-US" b="1" dirty="0" err="1" smtClean="0"/>
                        <a:t>Kab</a:t>
                      </a:r>
                      <a:r>
                        <a:rPr lang="en-US" b="1" dirty="0" smtClean="0"/>
                        <a:t>.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Bantul</a:t>
                      </a:r>
                      <a:r>
                        <a:rPr lang="en-US" b="1" baseline="0" dirty="0" smtClean="0"/>
                        <a:t> 4 unit </a:t>
                      </a:r>
                      <a:r>
                        <a:rPr lang="en-US" b="1" baseline="0" dirty="0" err="1" smtClean="0"/>
                        <a:t>mendukung</a:t>
                      </a:r>
                      <a:r>
                        <a:rPr lang="en-US" b="1" baseline="0" dirty="0" smtClean="0"/>
                        <a:t>  </a:t>
                      </a:r>
                      <a:r>
                        <a:rPr lang="en-US" b="1" baseline="0" dirty="0" err="1" smtClean="0"/>
                        <a:t>tanaman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hortikultura</a:t>
                      </a:r>
                      <a:r>
                        <a:rPr lang="en-US" b="1" baseline="0" dirty="0" smtClean="0"/>
                        <a:t>, </a:t>
                      </a:r>
                    </a:p>
                    <a:p>
                      <a:pPr marL="231775" indent="-231775">
                        <a:buFont typeface="+mj-lt"/>
                        <a:buAutoNum type="arabicPeriod"/>
                      </a:pPr>
                      <a:r>
                        <a:rPr lang="en-US" baseline="0" dirty="0" err="1" smtClean="0"/>
                        <a:t>Kab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baseline="0" dirty="0" err="1" smtClean="0"/>
                        <a:t>Kulon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Progo</a:t>
                      </a:r>
                      <a:r>
                        <a:rPr lang="en-US" baseline="0" dirty="0" smtClean="0"/>
                        <a:t> 4 unit </a:t>
                      </a:r>
                      <a:r>
                        <a:rPr lang="en-US" baseline="0" dirty="0" err="1" smtClean="0"/>
                        <a:t>mendukung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tanaman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hortikultura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4 unit </a:t>
                      </a:r>
                      <a:r>
                        <a:rPr lang="en-US" baseline="0" dirty="0" err="1" smtClean="0"/>
                        <a:t>mendukung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peternakan</a:t>
                      </a:r>
                      <a:r>
                        <a:rPr lang="en-US" baseline="0" dirty="0" smtClean="0"/>
                        <a:t>,  </a:t>
                      </a:r>
                    </a:p>
                    <a:p>
                      <a:pPr marL="231775" indent="-231775">
                        <a:buFont typeface="+mj-lt"/>
                        <a:buAutoNum type="arabicPeriod"/>
                      </a:pPr>
                      <a:r>
                        <a:rPr lang="en-US" baseline="0" dirty="0" err="1" smtClean="0"/>
                        <a:t>Kab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baseline="0" dirty="0" err="1" smtClean="0"/>
                        <a:t>Gunungkdiul</a:t>
                      </a:r>
                      <a:r>
                        <a:rPr lang="en-US" baseline="0" dirty="0" smtClean="0"/>
                        <a:t> 4 unit </a:t>
                      </a:r>
                      <a:r>
                        <a:rPr lang="en-US" baseline="0" dirty="0" err="1" smtClean="0"/>
                        <a:t>mendukung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tanaman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hortikultura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4 unit  </a:t>
                      </a:r>
                      <a:r>
                        <a:rPr lang="en-US" baseline="0" dirty="0" err="1" smtClean="0"/>
                        <a:t>mendukung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peternakan</a:t>
                      </a:r>
                      <a:r>
                        <a:rPr lang="en-US" baseline="0" dirty="0" smtClean="0"/>
                        <a:t>, 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95358"/>
          </a:xfrm>
        </p:spPr>
        <p:txBody>
          <a:bodyPr/>
          <a:lstStyle/>
          <a:p>
            <a:r>
              <a:rPr lang="id-ID" dirty="0" smtClean="0"/>
              <a:t>Lanjutan...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55719829"/>
              </p:ext>
            </p:extLst>
          </p:nvPr>
        </p:nvGraphicFramePr>
        <p:xfrm>
          <a:off x="500034" y="1447800"/>
          <a:ext cx="8110567" cy="434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66"/>
                <a:gridCol w="1828800"/>
                <a:gridCol w="3276600"/>
                <a:gridCol w="2438401"/>
              </a:tblGrid>
              <a:tr h="506384">
                <a:tc>
                  <a:txBody>
                    <a:bodyPr/>
                    <a:lstStyle/>
                    <a:p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Kegiatan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Sasaran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Keterangan</a:t>
                      </a:r>
                      <a:r>
                        <a:rPr lang="en-US" dirty="0" smtClean="0"/>
                        <a:t> </a:t>
                      </a:r>
                      <a:endParaRPr lang="id-ID" dirty="0"/>
                    </a:p>
                  </a:txBody>
                  <a:tcPr/>
                </a:tc>
              </a:tr>
              <a:tr h="3837015">
                <a:tc>
                  <a:txBody>
                    <a:bodyPr/>
                    <a:lstStyle/>
                    <a:p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Pengembangan Embung Pertanian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Tersedianya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sumber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air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tingkat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usaha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tani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suplesi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air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irigasi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komoditas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tanaman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pangan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id-ID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Terbangunnya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embung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pertanian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mendukung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tanaman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pangan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sebanyak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unit.</a:t>
                      </a:r>
                      <a:endParaRPr kumimoji="0" lang="id-ID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="1" dirty="0" err="1" smtClean="0"/>
                        <a:t>Kab</a:t>
                      </a:r>
                      <a:r>
                        <a:rPr lang="en-US" b="1" dirty="0" smtClean="0"/>
                        <a:t>. </a:t>
                      </a:r>
                      <a:r>
                        <a:rPr lang="en-US" b="1" dirty="0" err="1" smtClean="0"/>
                        <a:t>Bantul</a:t>
                      </a:r>
                      <a:r>
                        <a:rPr lang="en-US" b="1" dirty="0" smtClean="0"/>
                        <a:t> 2 unit,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/>
                        <a:t>Kab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Gunungkidul</a:t>
                      </a:r>
                      <a:r>
                        <a:rPr lang="en-US" baseline="0" dirty="0" smtClean="0"/>
                        <a:t> 2 unit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26" y="260648"/>
            <a:ext cx="8465974" cy="6537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b="1" dirty="0" smtClean="0"/>
              <a:t>REHABILITASI JARINGAN IRIGASI TERSIER TAHUN 2017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1"/>
            <a:ext cx="8483526" cy="533755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Rehabilitasi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irigasi</a:t>
            </a:r>
            <a:r>
              <a:rPr lang="en-US" dirty="0" smtClean="0"/>
              <a:t> </a:t>
            </a:r>
            <a:r>
              <a:rPr lang="en-US" dirty="0" err="1" smtClean="0"/>
              <a:t>tersier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/</a:t>
            </a:r>
            <a:r>
              <a:rPr lang="en-US" dirty="0" err="1" smtClean="0"/>
              <a:t>penyempurnaan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irigasi</a:t>
            </a:r>
            <a:r>
              <a:rPr lang="en-US" dirty="0" smtClean="0"/>
              <a:t> </a:t>
            </a:r>
            <a:r>
              <a:rPr lang="en-US" dirty="0" err="1" smtClean="0"/>
              <a:t>guna</a:t>
            </a:r>
            <a:r>
              <a:rPr lang="en-US" dirty="0" smtClean="0"/>
              <a:t> </a:t>
            </a:r>
            <a:r>
              <a:rPr lang="en-US" dirty="0" err="1" smtClean="0"/>
              <a:t>mengembalikan</a:t>
            </a:r>
            <a:r>
              <a:rPr lang="en-US" dirty="0" smtClean="0"/>
              <a:t>/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irigasi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semula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areal </a:t>
            </a:r>
            <a:r>
              <a:rPr lang="en-US" dirty="0" err="1" smtClean="0"/>
              <a:t>tanam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pertanaman</a:t>
            </a:r>
            <a:r>
              <a:rPr lang="en-US" dirty="0" smtClean="0"/>
              <a:t> (IP)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61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03312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/>
              <a:t>Standar Teknis RJIT </a:t>
            </a:r>
            <a:r>
              <a:rPr lang="id-ID" sz="5400" b="1" i="1" dirty="0" smtClean="0"/>
              <a:t/>
            </a:r>
            <a:br>
              <a:rPr lang="id-ID" sz="5400" b="1" i="1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6792"/>
            <a:ext cx="8468544" cy="4615408"/>
          </a:xfrm>
        </p:spPr>
        <p:txBody>
          <a:bodyPr>
            <a:normAutofit fontScale="92500" lnSpcReduction="10000"/>
          </a:bodyPr>
          <a:lstStyle/>
          <a:p>
            <a:pPr marL="573088" lvl="1" indent="-341313" algn="just">
              <a:buFont typeface="Wingdings" pitchFamily="2" charset="2"/>
              <a:buChar char="Ø"/>
            </a:pPr>
            <a:r>
              <a:rPr lang="id-ID" dirty="0" smtClean="0"/>
              <a:t>Jaringan primer, sekunder dalam kondisi baik dan sumber air tersedia. </a:t>
            </a:r>
          </a:p>
          <a:p>
            <a:pPr marL="573088" lvl="1" indent="-341313" algn="just">
              <a:buFont typeface="Wingdings" pitchFamily="2" charset="2"/>
              <a:buChar char="Ø"/>
            </a:pPr>
            <a:r>
              <a:rPr lang="id-ID" dirty="0" smtClean="0"/>
              <a:t>Lebar dan tinggi saluran disesuaikan dengan debit air dan luas lahan sawah yang akan diairi (luas oncoran). </a:t>
            </a:r>
          </a:p>
          <a:p>
            <a:pPr marL="573088" lvl="1" indent="-341313" algn="just">
              <a:buFont typeface="Wingdings" pitchFamily="2" charset="2"/>
              <a:buChar char="Ø"/>
            </a:pPr>
            <a:r>
              <a:rPr lang="id-ID" dirty="0" smtClean="0"/>
              <a:t>Kemiringan (</a:t>
            </a:r>
            <a:r>
              <a:rPr lang="id-ID" i="1" dirty="0" smtClean="0"/>
              <a:t>slope</a:t>
            </a:r>
            <a:r>
              <a:rPr lang="id-ID" dirty="0" smtClean="0"/>
              <a:t>) saluran disesuaikan dengan kelerengan lahan 2%. </a:t>
            </a:r>
          </a:p>
          <a:p>
            <a:pPr marL="573088" lvl="1" indent="-341313" algn="just">
              <a:buFont typeface="Wingdings" pitchFamily="2" charset="2"/>
              <a:buChar char="Ø"/>
            </a:pPr>
            <a:r>
              <a:rPr lang="id-ID" dirty="0" smtClean="0"/>
              <a:t>Luas lahan sawah kelompok tani minimal 15 Ha sedangkan P3A minimal 25 Ha. </a:t>
            </a:r>
          </a:p>
          <a:p>
            <a:pPr marL="573088" lvl="1" indent="-341313" algn="just">
              <a:buFont typeface="Wingdings" pitchFamily="2" charset="2"/>
              <a:buChar char="Ø"/>
            </a:pPr>
            <a:r>
              <a:rPr lang="id-ID" dirty="0" smtClean="0"/>
              <a:t>Meningkatkan IP minimal 0,5 untuk lahan sawah dengan IP ≤ 2. </a:t>
            </a:r>
          </a:p>
          <a:p>
            <a:pPr marL="573088" lvl="1" indent="-341313" algn="just">
              <a:buFont typeface="Wingdings" pitchFamily="2" charset="2"/>
              <a:buChar char="Ø"/>
            </a:pPr>
            <a:r>
              <a:rPr lang="id-ID" dirty="0" smtClean="0"/>
              <a:t>Mempertahankan IP untuk lahan sawah dengan IP ≥ 2. 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Contoh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>
                <a:latin typeface="Lucida Bright" panose="02040602050505020304" pitchFamily="18" charset="0"/>
              </a:rPr>
              <a:t>P3A </a:t>
            </a:r>
            <a:r>
              <a:rPr lang="en-US" sz="2400" dirty="0" err="1">
                <a:latin typeface="Lucida Bright" panose="02040602050505020304" pitchFamily="18" charset="0"/>
              </a:rPr>
              <a:t>Sedyo</a:t>
            </a:r>
            <a:r>
              <a:rPr lang="en-US" sz="2400" dirty="0">
                <a:latin typeface="Lucida Bright" panose="02040602050505020304" pitchFamily="18" charset="0"/>
              </a:rPr>
              <a:t> </a:t>
            </a:r>
            <a:r>
              <a:rPr lang="en-US" sz="2400" dirty="0" err="1">
                <a:latin typeface="Lucida Bright" panose="02040602050505020304" pitchFamily="18" charset="0"/>
              </a:rPr>
              <a:t>Rukun</a:t>
            </a:r>
            <a:r>
              <a:rPr lang="en-US" sz="2400" dirty="0">
                <a:latin typeface="Lucida Bright" panose="02040602050505020304" pitchFamily="18" charset="0"/>
              </a:rPr>
              <a:t>, </a:t>
            </a:r>
            <a:r>
              <a:rPr lang="en-US" sz="2400" dirty="0" err="1">
                <a:latin typeface="Lucida Bright" panose="02040602050505020304" pitchFamily="18" charset="0"/>
              </a:rPr>
              <a:t>Trukan</a:t>
            </a:r>
            <a:r>
              <a:rPr lang="en-US" sz="2400" dirty="0">
                <a:latin typeface="Lucida Bright" panose="02040602050505020304" pitchFamily="18" charset="0"/>
              </a:rPr>
              <a:t>, </a:t>
            </a:r>
            <a:r>
              <a:rPr lang="en-US" sz="2400" dirty="0" err="1">
                <a:latin typeface="Lucida Bright" panose="02040602050505020304" pitchFamily="18" charset="0"/>
              </a:rPr>
              <a:t>Sriharjo</a:t>
            </a:r>
            <a:r>
              <a:rPr lang="en-US" sz="2400" dirty="0">
                <a:latin typeface="Lucida Bright" panose="02040602050505020304" pitchFamily="18" charset="0"/>
              </a:rPr>
              <a:t>, </a:t>
            </a:r>
            <a:r>
              <a:rPr lang="en-US" sz="2400" dirty="0" err="1">
                <a:latin typeface="Lucida Bright" panose="02040602050505020304" pitchFamily="18" charset="0"/>
              </a:rPr>
              <a:t>Imogiri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  <a:t/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Lucida Bright" panose="02040602050505020304" pitchFamily="18" charset="0"/>
              </a:rPr>
            </a:br>
            <a:endParaRPr lang="en-US" sz="2400" dirty="0">
              <a:solidFill>
                <a:schemeClr val="accent1">
                  <a:lumMod val="50000"/>
                </a:schemeClr>
              </a:solidFill>
              <a:latin typeface="Lucida Bright" panose="020406020505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5513661"/>
              </p:ext>
            </p:extLst>
          </p:nvPr>
        </p:nvGraphicFramePr>
        <p:xfrm>
          <a:off x="228600" y="2743200"/>
          <a:ext cx="8610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0200"/>
                <a:gridCol w="2870200"/>
                <a:gridCol w="2870200"/>
              </a:tblGrid>
              <a:tr h="6804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50%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100%</a:t>
                      </a:r>
                      <a:endParaRPr lang="en-US" sz="3200" dirty="0"/>
                    </a:p>
                  </a:txBody>
                  <a:tcPr/>
                </a:tc>
              </a:tr>
              <a:tr h="29771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 descr="IMG-20170516-WA0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38" y="3531688"/>
            <a:ext cx="2293961" cy="271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IMG-20170516-WA0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6725" y="3531689"/>
            <a:ext cx="2179638" cy="271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IMG-20170724-WA00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59207"/>
            <a:ext cx="2135188" cy="278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Embung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Embung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penampung</a:t>
            </a:r>
            <a:r>
              <a:rPr lang="en-US" dirty="0" smtClean="0"/>
              <a:t> air yang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airnya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air, </a:t>
            </a:r>
            <a:r>
              <a:rPr lang="en-US" dirty="0" err="1" smtClean="0"/>
              <a:t>curah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r>
              <a:rPr lang="en-US" dirty="0" smtClean="0"/>
              <a:t>/run off, </a:t>
            </a:r>
            <a:r>
              <a:rPr lang="en-US" dirty="0" err="1" smtClean="0"/>
              <a:t>sungai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air </a:t>
            </a:r>
            <a:r>
              <a:rPr lang="en-US" dirty="0" err="1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suplesi</a:t>
            </a:r>
            <a:r>
              <a:rPr lang="en-US" dirty="0" smtClean="0"/>
              <a:t> air </a:t>
            </a:r>
            <a:r>
              <a:rPr lang="en-US" dirty="0" err="1" smtClean="0"/>
              <a:t>irigasi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yang di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embung</a:t>
            </a:r>
            <a:r>
              <a:rPr lang="en-US" dirty="0" smtClean="0"/>
              <a:t>, dam </a:t>
            </a:r>
            <a:r>
              <a:rPr lang="en-US" dirty="0" err="1" smtClean="0"/>
              <a:t>parit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long storage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4140200" cy="23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33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181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err="1" smtClean="0"/>
              <a:t>Standar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Teknis</a:t>
            </a:r>
            <a:r>
              <a:rPr lang="id-ID" sz="5400" b="1" dirty="0" smtClean="0"/>
              <a:t> Embung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849768"/>
          </a:xfrm>
        </p:spPr>
        <p:txBody>
          <a:bodyPr/>
          <a:lstStyle/>
          <a:p>
            <a:pPr marL="914400" lvl="2" indent="-450850">
              <a:buFont typeface="Wingdings" pitchFamily="2" charset="2"/>
              <a:buChar char="v"/>
            </a:pPr>
            <a:r>
              <a:rPr lang="en-US" sz="2400" dirty="0" err="1" smtClean="0"/>
              <a:t>Tersedianya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air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ditampung</a:t>
            </a:r>
            <a:r>
              <a:rPr lang="en-US" sz="2400" dirty="0" smtClean="0"/>
              <a:t>,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aliran</a:t>
            </a:r>
            <a:r>
              <a:rPr lang="en-US" sz="2400" dirty="0" smtClean="0"/>
              <a:t> </a:t>
            </a:r>
            <a:r>
              <a:rPr lang="en-US" sz="2400" dirty="0" err="1" smtClean="0"/>
              <a:t>permukaan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air.</a:t>
            </a:r>
            <a:endParaRPr lang="id-ID" sz="1800" dirty="0" smtClean="0"/>
          </a:p>
          <a:p>
            <a:pPr marL="914400" lvl="2" indent="-450850">
              <a:buFont typeface="Wingdings" pitchFamily="2" charset="2"/>
              <a:buChar char="v"/>
            </a:pPr>
            <a:r>
              <a:rPr lang="en-US" sz="2400" dirty="0" err="1" smtClean="0"/>
              <a:t>Jika</a:t>
            </a:r>
            <a:r>
              <a:rPr lang="en-US" sz="2400" dirty="0" smtClean="0"/>
              <a:t> 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 air  </a:t>
            </a:r>
            <a:r>
              <a:rPr lang="en-US" sz="2400" dirty="0" err="1" smtClean="0"/>
              <a:t>berasal</a:t>
            </a:r>
            <a:r>
              <a:rPr lang="en-US" sz="2400" dirty="0" smtClean="0"/>
              <a:t>  </a:t>
            </a:r>
            <a:r>
              <a:rPr lang="en-US" sz="2400" dirty="0" err="1" smtClean="0"/>
              <a:t>dari</a:t>
            </a:r>
            <a:r>
              <a:rPr lang="en-US" sz="2400" dirty="0" smtClean="0"/>
              <a:t>  </a:t>
            </a:r>
            <a:r>
              <a:rPr lang="en-US" sz="2400" dirty="0" err="1" smtClean="0"/>
              <a:t>aliran</a:t>
            </a:r>
            <a:r>
              <a:rPr lang="en-US" sz="2400" dirty="0" smtClean="0"/>
              <a:t>  </a:t>
            </a:r>
            <a:r>
              <a:rPr lang="en-US" sz="2400" dirty="0" err="1" smtClean="0"/>
              <a:t>permukaan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lokasi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</a:t>
            </a:r>
            <a:r>
              <a:rPr lang="en-US" sz="2400" dirty="0" err="1" smtClean="0"/>
              <a:t>tangkapan</a:t>
            </a:r>
            <a:r>
              <a:rPr lang="en-US" sz="2400" dirty="0" smtClean="0"/>
              <a:t> air.</a:t>
            </a:r>
            <a:endParaRPr lang="id-ID" sz="1800" dirty="0" smtClean="0"/>
          </a:p>
          <a:p>
            <a:pPr marL="914400" lvl="2" indent="-450850">
              <a:buFont typeface="Wingdings" pitchFamily="2" charset="2"/>
              <a:buChar char="v"/>
            </a:pPr>
            <a:r>
              <a:rPr lang="id-ID" sz="2400" dirty="0" smtClean="0"/>
              <a:t>Volume embung yang dilaksanakan minimal 500 m</a:t>
            </a:r>
            <a:r>
              <a:rPr lang="id-ID" sz="2400" baseline="30000" dirty="0" smtClean="0"/>
              <a:t>3</a:t>
            </a:r>
          </a:p>
          <a:p>
            <a:pPr lvl="2">
              <a:buNone/>
            </a:pPr>
            <a:endParaRPr lang="id-ID" sz="1800" dirty="0" smtClean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2700" dirty="0" err="1" smtClean="0"/>
              <a:t>Pengembangan</a:t>
            </a:r>
            <a:r>
              <a:rPr lang="en-US" sz="2700" dirty="0" smtClean="0"/>
              <a:t> </a:t>
            </a:r>
            <a:r>
              <a:rPr lang="id-ID" sz="2700" dirty="0" smtClean="0"/>
              <a:t>Irigasi Perpompaan/Perpipaan</a:t>
            </a:r>
            <a:endParaRPr lang="id-ID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19286"/>
            <a:ext cx="8229600" cy="43891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500" b="1" dirty="0" err="1" smtClean="0"/>
              <a:t>Irigasi</a:t>
            </a:r>
            <a:r>
              <a:rPr lang="en-US" sz="2500" b="1" dirty="0" smtClean="0"/>
              <a:t>   </a:t>
            </a:r>
            <a:r>
              <a:rPr lang="en-US" sz="2500" b="1" dirty="0" err="1" smtClean="0"/>
              <a:t>Perpompaan</a:t>
            </a:r>
            <a:r>
              <a:rPr lang="en-US" sz="2500" b="1" dirty="0" smtClean="0"/>
              <a:t>  </a:t>
            </a:r>
            <a:r>
              <a:rPr lang="en-US" sz="2500" dirty="0" err="1" smtClean="0"/>
              <a:t>adalah</a:t>
            </a:r>
            <a:r>
              <a:rPr lang="en-US" sz="2500" dirty="0" smtClean="0"/>
              <a:t>  </a:t>
            </a:r>
            <a:r>
              <a:rPr lang="en-US" sz="2500" dirty="0" err="1" smtClean="0"/>
              <a:t>sistem</a:t>
            </a:r>
            <a:r>
              <a:rPr lang="en-US" sz="2500" dirty="0"/>
              <a:t> </a:t>
            </a:r>
            <a:r>
              <a:rPr lang="en-US" sz="2500" dirty="0" err="1" smtClean="0"/>
              <a:t>irigasi</a:t>
            </a:r>
            <a:r>
              <a:rPr lang="en-US" sz="2500" dirty="0" smtClean="0"/>
              <a:t> 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menggunakan</a:t>
            </a:r>
            <a:r>
              <a:rPr lang="en-US" sz="2500" dirty="0" smtClean="0"/>
              <a:t> </a:t>
            </a:r>
            <a:r>
              <a:rPr lang="en-US" sz="2500" dirty="0" err="1" smtClean="0"/>
              <a:t>pompa</a:t>
            </a:r>
            <a:r>
              <a:rPr lang="en-US" sz="2500" dirty="0" smtClean="0"/>
              <a:t> air yang </a:t>
            </a:r>
            <a:r>
              <a:rPr lang="en-US" sz="2500" dirty="0" err="1" smtClean="0"/>
              <a:t>pendistribusiannya</a:t>
            </a:r>
            <a:r>
              <a:rPr lang="en-US" sz="2500" dirty="0" smtClean="0"/>
              <a:t> </a:t>
            </a:r>
            <a:r>
              <a:rPr lang="en-US" sz="2500" dirty="0" err="1" smtClean="0"/>
              <a:t>melalui</a:t>
            </a:r>
            <a:r>
              <a:rPr lang="en-US" sz="2500" dirty="0" smtClean="0"/>
              <a:t> </a:t>
            </a:r>
            <a:r>
              <a:rPr lang="en-US" sz="2500" dirty="0" err="1" smtClean="0"/>
              <a:t>saluran</a:t>
            </a:r>
            <a:r>
              <a:rPr lang="en-US" sz="2500" dirty="0" smtClean="0"/>
              <a:t> </a:t>
            </a:r>
            <a:r>
              <a:rPr lang="en-US" sz="2500" dirty="0" err="1" smtClean="0"/>
              <a:t>terbuka</a:t>
            </a:r>
            <a:r>
              <a:rPr lang="en-US" sz="2500" dirty="0" smtClean="0"/>
              <a:t> </a:t>
            </a:r>
            <a:r>
              <a:rPr lang="en-US" sz="2500" dirty="0" err="1" smtClean="0"/>
              <a:t>maupun</a:t>
            </a:r>
            <a:r>
              <a:rPr lang="en-US" sz="2500" dirty="0" smtClean="0"/>
              <a:t> </a:t>
            </a:r>
            <a:r>
              <a:rPr lang="en-US" sz="2500" dirty="0" err="1" smtClean="0"/>
              <a:t>tertutup</a:t>
            </a:r>
            <a:r>
              <a:rPr lang="en-US" sz="2500" dirty="0" smtClean="0"/>
              <a:t>.</a:t>
            </a:r>
            <a:endParaRPr lang="id-ID" sz="2500" dirty="0" smtClean="0"/>
          </a:p>
          <a:p>
            <a:pPr>
              <a:buFont typeface="Wingdings" pitchFamily="2" charset="2"/>
              <a:buChar char="Ø"/>
            </a:pPr>
            <a:endParaRPr lang="id-ID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18728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Standar</a:t>
            </a:r>
            <a:r>
              <a:rPr lang="en-US" b="1" dirty="0" smtClean="0"/>
              <a:t> </a:t>
            </a:r>
            <a:r>
              <a:rPr lang="en-US" b="1" dirty="0" err="1" smtClean="0"/>
              <a:t>Teknis</a:t>
            </a:r>
            <a:r>
              <a:rPr lang="id-ID" b="1" dirty="0" smtClean="0"/>
              <a:t> Perpompaan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>
              <a:buNone/>
            </a:pPr>
            <a:r>
              <a:rPr lang="en-US" b="1" dirty="0" smtClean="0"/>
              <a:t>a. </a:t>
            </a:r>
            <a:r>
              <a:rPr lang="en-US" b="1" dirty="0" err="1" smtClean="0"/>
              <a:t>Pompa</a:t>
            </a:r>
            <a:r>
              <a:rPr lang="en-US" b="1" dirty="0" smtClean="0"/>
              <a:t> air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alat</a:t>
            </a:r>
            <a:r>
              <a:rPr lang="en-US" b="1" dirty="0" smtClean="0"/>
              <a:t> </a:t>
            </a:r>
            <a:r>
              <a:rPr lang="en-US" b="1" dirty="0" err="1" smtClean="0"/>
              <a:t>kelengkapannya</a:t>
            </a:r>
            <a:endParaRPr lang="en-US" dirty="0" smtClean="0"/>
          </a:p>
          <a:p>
            <a:pPr eaLnBrk="0"/>
            <a:r>
              <a:rPr lang="en-US" dirty="0" err="1" smtClean="0"/>
              <a:t>Pompa</a:t>
            </a:r>
            <a:r>
              <a:rPr lang="en-US" dirty="0" smtClean="0"/>
              <a:t> air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pompa</a:t>
            </a:r>
            <a:r>
              <a:rPr lang="en-US" dirty="0" smtClean="0"/>
              <a:t> air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6" </a:t>
            </a:r>
            <a:r>
              <a:rPr lang="en-US" dirty="0" err="1" smtClean="0"/>
              <a:t>dan</a:t>
            </a:r>
            <a:r>
              <a:rPr lang="en-US" dirty="0" smtClean="0"/>
              <a:t> 4".</a:t>
            </a:r>
          </a:p>
          <a:p>
            <a:pPr lvl="0" eaLnBrk="0"/>
            <a:r>
              <a:rPr lang="en-US" dirty="0" err="1" smtClean="0"/>
              <a:t>Pompa</a:t>
            </a:r>
            <a:r>
              <a:rPr lang="en-US" dirty="0" smtClean="0"/>
              <a:t> air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6"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komoditas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r>
              <a:rPr lang="en-US" dirty="0" smtClean="0"/>
              <a:t>.</a:t>
            </a:r>
          </a:p>
          <a:p>
            <a:pPr lvl="0" eaLnBrk="0"/>
            <a:r>
              <a:rPr lang="en-US" dirty="0" err="1" smtClean="0"/>
              <a:t>Pompa</a:t>
            </a:r>
            <a:r>
              <a:rPr lang="en-US" dirty="0" smtClean="0"/>
              <a:t> air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4"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komoditas</a:t>
            </a:r>
            <a:r>
              <a:rPr lang="en-US" dirty="0" smtClean="0"/>
              <a:t> </a:t>
            </a:r>
            <a:r>
              <a:rPr lang="en-US" dirty="0" err="1" smtClean="0"/>
              <a:t>hortikultura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peternakan</a:t>
            </a:r>
            <a:r>
              <a:rPr lang="en-US" dirty="0" smtClean="0"/>
              <a:t>.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23850" y="1268760"/>
            <a:ext cx="84963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71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Kebijakan Kegiatan Pengelolaan Air Irigasi</a:t>
            </a:r>
            <a:endParaRPr lang="id-ID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2"/>
          <p:cNvSpPr>
            <a:spLocks/>
          </p:cNvSpPr>
          <p:nvPr/>
        </p:nvSpPr>
        <p:spPr bwMode="auto">
          <a:xfrm>
            <a:off x="395536" y="1628800"/>
            <a:ext cx="8136904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88" algn="just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2500" dirty="0" err="1">
                <a:latin typeface="Arial" pitchFamily="34" charset="0"/>
                <a:cs typeface="Arial" pitchFamily="34" charset="0"/>
              </a:rPr>
              <a:t>Kebijakan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pengelolaan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air </a:t>
            </a:r>
            <a:r>
              <a:rPr lang="id-ID" sz="2500" dirty="0" smtClean="0">
                <a:latin typeface="Arial" pitchFamily="34" charset="0"/>
                <a:cs typeface="Arial" pitchFamily="34" charset="0"/>
              </a:rPr>
              <a:t>irigasi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ditujukan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pemantapan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ketahanan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pangan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12" name="Content Placeholder 2"/>
          <p:cNvSpPr>
            <a:spLocks/>
          </p:cNvSpPr>
          <p:nvPr/>
        </p:nvSpPr>
        <p:spPr bwMode="auto">
          <a:xfrm>
            <a:off x="560387" y="2708920"/>
            <a:ext cx="8044061" cy="32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4013" indent="-354013" algn="just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tabLst>
                <a:tab pos="354013" algn="l"/>
              </a:tabLst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kegiatan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hendaknya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dampak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signifikan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IP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perluasan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areal</a:t>
            </a:r>
            <a:r>
              <a:rPr lang="id-ID" sz="2500" dirty="0" smtClean="0">
                <a:latin typeface="Arial" pitchFamily="34" charset="0"/>
                <a:cs typeface="Arial" pitchFamily="34" charset="0"/>
              </a:rPr>
              <a:t> tanam</a:t>
            </a: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marL="354013" indent="-354013" algn="just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tabLst>
                <a:tab pos="354013" algn="l"/>
              </a:tabLst>
            </a:pP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marL="354013" indent="-354013" algn="just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tabLst>
                <a:tab pos="354013" algn="l"/>
              </a:tabLst>
            </a:pPr>
            <a:r>
              <a:rPr lang="en-US" sz="2500" dirty="0" err="1">
                <a:latin typeface="Arial" pitchFamily="34" charset="0"/>
                <a:cs typeface="Arial" pitchFamily="34" charset="0"/>
              </a:rPr>
              <a:t>Pemilihan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lokasi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agar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ditujukan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daerah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nyata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memerlukan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tujuan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(point 1)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terealisasi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930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 smtClean="0">
                <a:latin typeface="Arial" pitchFamily="34" charset="0"/>
                <a:cs typeface="Arial" pitchFamily="34" charset="0"/>
              </a:rPr>
              <a:t>lanjutan</a:t>
            </a:r>
            <a:r>
              <a:rPr lang="en-US" cap="none" dirty="0" smtClean="0">
                <a:latin typeface="Arial" pitchFamily="34" charset="0"/>
                <a:cs typeface="Arial" pitchFamily="34" charset="0"/>
              </a:rPr>
              <a:t>…</a:t>
            </a:r>
            <a:endParaRPr lang="en-US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eaLnBrk="0">
              <a:buNone/>
            </a:pPr>
            <a:r>
              <a:rPr lang="en-US" b="1" dirty="0" smtClean="0"/>
              <a:t>b. </a:t>
            </a:r>
            <a:r>
              <a:rPr lang="en-US" b="1" dirty="0" err="1" smtClean="0"/>
              <a:t>Bak</a:t>
            </a:r>
            <a:r>
              <a:rPr lang="en-US" b="1" dirty="0" smtClean="0"/>
              <a:t> </a:t>
            </a:r>
            <a:r>
              <a:rPr lang="en-US" b="1" dirty="0" err="1" smtClean="0"/>
              <a:t>penampung</a:t>
            </a:r>
            <a:endParaRPr lang="en-US" dirty="0" smtClean="0"/>
          </a:p>
          <a:p>
            <a:pPr eaLnBrk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Bak</a:t>
            </a:r>
            <a:r>
              <a:rPr lang="en-US" dirty="0" smtClean="0"/>
              <a:t> </a:t>
            </a:r>
            <a:r>
              <a:rPr lang="en-US" dirty="0" err="1" smtClean="0"/>
              <a:t>penampung</a:t>
            </a:r>
            <a:r>
              <a:rPr lang="en-US" dirty="0" smtClean="0"/>
              <a:t>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reservoir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mendekatkan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air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diairi</a:t>
            </a:r>
            <a:r>
              <a:rPr lang="en-US" dirty="0" smtClean="0"/>
              <a:t>. </a:t>
            </a:r>
            <a:r>
              <a:rPr lang="en-US" dirty="0" err="1" smtClean="0"/>
              <a:t>Bak</a:t>
            </a:r>
            <a:r>
              <a:rPr lang="en-US" dirty="0" smtClean="0"/>
              <a:t> </a:t>
            </a:r>
            <a:r>
              <a:rPr lang="en-US" dirty="0" err="1" smtClean="0"/>
              <a:t>penampung</a:t>
            </a:r>
            <a:r>
              <a:rPr lang="en-US" dirty="0" smtClean="0"/>
              <a:t>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bocor</a:t>
            </a:r>
            <a:r>
              <a:rPr lang="en-US" dirty="0" smtClean="0"/>
              <a:t>.</a:t>
            </a:r>
          </a:p>
          <a:p>
            <a:pPr lvl="0" eaLnBrk="0">
              <a:buNone/>
            </a:pPr>
            <a:r>
              <a:rPr lang="en-US" b="1" dirty="0" smtClean="0"/>
              <a:t>c. </a:t>
            </a:r>
            <a:r>
              <a:rPr lang="en-US" b="1" dirty="0" err="1" smtClean="0"/>
              <a:t>Jaringan</a:t>
            </a:r>
            <a:r>
              <a:rPr lang="en-US" b="1" dirty="0" smtClean="0"/>
              <a:t> </a:t>
            </a:r>
            <a:r>
              <a:rPr lang="en-US" b="1" dirty="0" err="1" smtClean="0"/>
              <a:t>distribusi</a:t>
            </a:r>
            <a:r>
              <a:rPr lang="en-US" b="1" dirty="0" smtClean="0"/>
              <a:t>	</a:t>
            </a:r>
          </a:p>
          <a:p>
            <a:pPr lvl="0" eaLnBrk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pvc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besi</a:t>
            </a:r>
            <a:r>
              <a:rPr lang="en-US" dirty="0" smtClean="0"/>
              <a:t>.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terbuat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ferosemen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,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membagi</a:t>
            </a:r>
            <a:r>
              <a:rPr lang="en-US" dirty="0" smtClean="0"/>
              <a:t> air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diairi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d.  </a:t>
            </a:r>
            <a:r>
              <a:rPr lang="en-US" b="1" dirty="0" err="1" smtClean="0"/>
              <a:t>Luas</a:t>
            </a:r>
            <a:r>
              <a:rPr lang="en-US" b="1" dirty="0" smtClean="0"/>
              <a:t> </a:t>
            </a:r>
            <a:r>
              <a:rPr lang="en-US" b="1" dirty="0" err="1" smtClean="0"/>
              <a:t>lahan</a:t>
            </a:r>
            <a:r>
              <a:rPr lang="en-US" b="1" dirty="0" smtClean="0"/>
              <a:t> </a:t>
            </a:r>
            <a:r>
              <a:rPr lang="en-US" b="1" dirty="0" err="1" smtClean="0"/>
              <a:t>Kelompok</a:t>
            </a:r>
            <a:r>
              <a:rPr lang="en-US" b="1" dirty="0" smtClean="0"/>
              <a:t> </a:t>
            </a:r>
            <a:r>
              <a:rPr lang="en-US" b="1" dirty="0" err="1" smtClean="0"/>
              <a:t>tani</a:t>
            </a:r>
            <a:r>
              <a:rPr lang="en-US" b="1" dirty="0" smtClean="0"/>
              <a:t>/</a:t>
            </a:r>
            <a:r>
              <a:rPr lang="en-US" b="1" dirty="0" err="1" smtClean="0"/>
              <a:t>Gapoktan</a:t>
            </a:r>
            <a:r>
              <a:rPr lang="en-US" b="1" dirty="0" smtClean="0"/>
              <a:t>/P3A</a:t>
            </a:r>
            <a:endParaRPr lang="id-ID" b="1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minimal 20 ha.</a:t>
            </a:r>
            <a:endParaRPr lang="id-ID" dirty="0" smtClean="0"/>
          </a:p>
          <a:p>
            <a:pPr lvl="0" eaLnBrk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1242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Contoh</a:t>
            </a:r>
            <a:r>
              <a:rPr lang="en-US" sz="2000" dirty="0" smtClean="0"/>
              <a:t>: </a:t>
            </a:r>
            <a:r>
              <a:rPr lang="id-ID" sz="2000" dirty="0" smtClean="0"/>
              <a:t>P</a:t>
            </a:r>
            <a:r>
              <a:rPr lang="en-US" sz="2000" dirty="0" smtClean="0"/>
              <a:t>3A  </a:t>
            </a:r>
            <a:r>
              <a:rPr lang="en-US" sz="2000" dirty="0" err="1" smtClean="0"/>
              <a:t>Giri</a:t>
            </a:r>
            <a:r>
              <a:rPr lang="en-US" sz="2000" dirty="0" smtClean="0"/>
              <a:t> </a:t>
            </a:r>
            <a:r>
              <a:rPr lang="en-US" sz="2000" dirty="0" err="1" smtClean="0"/>
              <a:t>Tirto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err="1" smtClean="0"/>
              <a:t>Giripurwo</a:t>
            </a:r>
            <a:r>
              <a:rPr lang="en-US" sz="2000" dirty="0" smtClean="0"/>
              <a:t>, </a:t>
            </a:r>
            <a:r>
              <a:rPr lang="en-US" sz="2000" dirty="0" err="1" smtClean="0"/>
              <a:t>Girimulyo</a:t>
            </a:r>
            <a:r>
              <a:rPr lang="en-US" sz="2000" dirty="0" smtClean="0"/>
              <a:t>, </a:t>
            </a:r>
            <a:r>
              <a:rPr lang="en-US" sz="2000" dirty="0" err="1" smtClean="0"/>
              <a:t>Kulon</a:t>
            </a:r>
            <a:r>
              <a:rPr lang="en-US" sz="2000" dirty="0" smtClean="0"/>
              <a:t> </a:t>
            </a:r>
            <a:r>
              <a:rPr lang="en-US" sz="2000" dirty="0" err="1" smtClean="0"/>
              <a:t>Progo</a:t>
            </a:r>
            <a:r>
              <a:rPr lang="en-US" sz="2000" dirty="0" smtClean="0"/>
              <a:t>, DIY</a:t>
            </a:r>
            <a:br>
              <a:rPr lang="en-US" sz="2000" dirty="0" smtClean="0"/>
            </a:br>
            <a:r>
              <a:rPr lang="en-US" sz="2000" dirty="0" err="1" smtClean="0"/>
              <a:t>Bapem</a:t>
            </a:r>
            <a:r>
              <a:rPr lang="en-US" sz="2000" dirty="0" smtClean="0"/>
              <a:t> : </a:t>
            </a:r>
            <a:r>
              <a:rPr lang="en-US" sz="2000" dirty="0" err="1" smtClean="0"/>
              <a:t>Rp</a:t>
            </a:r>
            <a:r>
              <a:rPr lang="en-US" sz="2000" dirty="0" smtClean="0"/>
              <a:t> 80.000.000,-</a:t>
            </a:r>
            <a:br>
              <a:rPr lang="en-US" sz="2000" dirty="0" smtClean="0"/>
            </a:br>
            <a:r>
              <a:rPr lang="en-US" sz="2000" dirty="0" err="1" smtClean="0"/>
              <a:t>Titik</a:t>
            </a:r>
            <a:r>
              <a:rPr lang="en-US" sz="2000" dirty="0" smtClean="0"/>
              <a:t> </a:t>
            </a:r>
            <a:r>
              <a:rPr lang="en-US" sz="2000" dirty="0" err="1" smtClean="0"/>
              <a:t>Koordinat</a:t>
            </a:r>
            <a:r>
              <a:rPr lang="en-US" sz="2000" dirty="0" smtClean="0"/>
              <a:t> : -7,77551,  110,18812,166,0m</a:t>
            </a:r>
            <a:r>
              <a:rPr lang="id-ID" sz="2000" dirty="0" smtClean="0"/>
              <a:t/>
            </a:r>
            <a:br>
              <a:rPr lang="id-ID" sz="2000" dirty="0" smtClean="0"/>
            </a:br>
            <a:r>
              <a:rPr lang="id-ID" sz="2000" b="1" dirty="0"/>
              <a:t>Realisasi :</a:t>
            </a:r>
            <a:r>
              <a:rPr lang="id-ID" sz="2000" dirty="0"/>
              <a:t/>
            </a:r>
            <a:br>
              <a:rPr lang="id-ID" sz="2000" dirty="0"/>
            </a:br>
            <a:r>
              <a:rPr lang="id-ID" sz="2000" dirty="0"/>
              <a:t>Pemasangan Pompa 1 unit</a:t>
            </a:r>
            <a:br>
              <a:rPr lang="id-ID" sz="2000" dirty="0"/>
            </a:br>
            <a:r>
              <a:rPr lang="id-ID" sz="2000" dirty="0"/>
              <a:t>Pemasangan Pipa PE HDE Panjang 250 m</a:t>
            </a:r>
            <a:br>
              <a:rPr lang="id-ID" sz="2000" dirty="0"/>
            </a:br>
            <a:r>
              <a:rPr lang="id-ID" sz="2000" dirty="0"/>
              <a:t>Pembuatan Bak Tampung ukuran 5x5x1,5 m 1 unit</a:t>
            </a:r>
            <a:br>
              <a:rPr lang="id-ID" sz="2000" dirty="0"/>
            </a:br>
            <a:r>
              <a:rPr lang="id-ID" sz="2000" dirty="0"/>
              <a:t>Pembuatan Bak Pembagi Air 8 Unit</a:t>
            </a:r>
            <a:br>
              <a:rPr lang="id-ID" sz="2000" dirty="0"/>
            </a:br>
            <a:r>
              <a:rPr lang="id-ID" sz="2000" dirty="0"/>
              <a:t>Pipa PVC Pembawa Air 350 </a:t>
            </a:r>
            <a:r>
              <a:rPr lang="id-ID" sz="2000" dirty="0" smtClean="0"/>
              <a:t>m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1797876"/>
              </p:ext>
            </p:extLst>
          </p:nvPr>
        </p:nvGraphicFramePr>
        <p:xfrm>
          <a:off x="266700" y="3200400"/>
          <a:ext cx="8610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0200"/>
                <a:gridCol w="2870200"/>
                <a:gridCol w="2870200"/>
              </a:tblGrid>
              <a:tr h="6804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50%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100%</a:t>
                      </a:r>
                      <a:endParaRPr lang="en-US" sz="3200" dirty="0"/>
                    </a:p>
                  </a:txBody>
                  <a:tcPr/>
                </a:tc>
              </a:tr>
              <a:tr h="29771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E:\DIPERTAHUT KP\2017\FOTO PSP\PERPIPAAN\25% OC PERPIPAAN GIRITIRTO, GIRIMULYO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59772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E:\DIPERTAHUT KP\2017\FOTO PSP\PERPIPAAN\GIRITIRTO, GIRIMULYO\50%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2590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DIPERTAHUT KP\2017\FOTO PSP\PERPIPAAN\GIRITIRTO, GIRIMULYO\WhatsApp Image 2017-08-14 at 10.26.59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3883" y="3949262"/>
            <a:ext cx="26670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Pembiayaan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676456" cy="43891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id-ID" dirty="0" smtClean="0"/>
              <a:t>1. </a:t>
            </a:r>
            <a:r>
              <a:rPr lang="en-US" dirty="0" smtClean="0"/>
              <a:t> 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Bentuk Bantuan untuk 201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berupa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 Bantuan Pemerintah, Kelompok penerima fasilitasi membentuk Unit Pengelola Keuangan Kelompok (UPKK)</a:t>
            </a:r>
          </a:p>
          <a:p>
            <a:pPr>
              <a:lnSpc>
                <a:spcPct val="120000"/>
              </a:lnSpc>
              <a:buNone/>
            </a:pPr>
            <a:r>
              <a:rPr lang="id-ID" dirty="0" smtClean="0"/>
              <a:t>2. </a:t>
            </a:r>
            <a:r>
              <a:rPr lang="en-US" dirty="0" smtClean="0"/>
              <a:t> 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Biaya yang digunakan untuk kegiatan ini tersedia dalam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                                    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mata anggaran belanja bantuan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Pemerintah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800" dirty="0" smtClean="0">
                <a:latin typeface="Arial" pitchFamily="34" charset="0"/>
                <a:cs typeface="Arial" pitchFamily="34" charset="0"/>
              </a:rPr>
              <a:t>yang dipergunakan untuk kegiatan fisik. Adapun besarnya bantuan :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Jaringan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Irigasi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Tersier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1.100.000,-/ha</a:t>
            </a:r>
          </a:p>
          <a:p>
            <a:pPr>
              <a:lnSpc>
                <a:spcPct val="120000"/>
              </a:lnSpc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Pengembangan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Irigasi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Perpompaan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1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07,600,000</a:t>
            </a:r>
            <a:r>
              <a:rPr lang="en-US" sz="2400" dirty="0" smtClean="0"/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,-/unit</a:t>
            </a:r>
          </a:p>
          <a:p>
            <a:pPr>
              <a:lnSpc>
                <a:spcPct val="120000"/>
              </a:lnSpc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c.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Pengemb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Irigasi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Perpompaan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Menengah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78,000,000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,-/unit</a:t>
            </a:r>
          </a:p>
          <a:p>
            <a:pPr>
              <a:lnSpc>
                <a:spcPct val="120000"/>
              </a:lnSpc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Pengembangan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Embung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Pertanian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120.000.000/unit </a:t>
            </a:r>
          </a:p>
          <a:p>
            <a:pPr>
              <a:lnSpc>
                <a:spcPct val="120000"/>
              </a:lnSpc>
              <a:buNone/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7743986"/>
              </p:ext>
            </p:extLst>
          </p:nvPr>
        </p:nvGraphicFramePr>
        <p:xfrm>
          <a:off x="683568" y="1556792"/>
          <a:ext cx="7272808" cy="3384376"/>
        </p:xfrm>
        <a:graphic>
          <a:graphicData uri="http://schemas.openxmlformats.org/drawingml/2006/table">
            <a:tbl>
              <a:tblPr/>
              <a:tblGrid>
                <a:gridCol w="648072"/>
                <a:gridCol w="1829435"/>
                <a:gridCol w="834861"/>
                <a:gridCol w="1944216"/>
                <a:gridCol w="2016224"/>
              </a:tblGrid>
              <a:tr h="714185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Kabupaten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Luas(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</a:t>
                      </a: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Biaya/ha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2554"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Sleman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Kulonprogo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Bantul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1.100.000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.100.000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1.100.000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55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0.000.000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0.000.000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0.000.000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637"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Jml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  <a:r>
                        <a:rPr kumimoji="0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1.980.000.000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238808"/>
            <a:ext cx="8991600" cy="68986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Alokasi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Kegiatan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Rehabilitasi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Jaringan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Irigasi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Tersier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2018</a:t>
            </a:r>
            <a:endParaRPr lang="id-ID" sz="24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3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9629960"/>
              </p:ext>
            </p:extLst>
          </p:nvPr>
        </p:nvGraphicFramePr>
        <p:xfrm>
          <a:off x="642910" y="1928802"/>
          <a:ext cx="7560840" cy="2956560"/>
        </p:xfrm>
        <a:graphic>
          <a:graphicData uri="http://schemas.openxmlformats.org/drawingml/2006/table">
            <a:tbl>
              <a:tblPr/>
              <a:tblGrid>
                <a:gridCol w="816598"/>
                <a:gridCol w="1857388"/>
                <a:gridCol w="1143008"/>
                <a:gridCol w="1785950"/>
                <a:gridCol w="1957896"/>
              </a:tblGrid>
              <a:tr h="643678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Kabupaten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Jumlah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Biaya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/unit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976"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Kulonprogo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Bantul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Gunung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Kidul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107.600.000</a:t>
                      </a:r>
                    </a:p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107.600.000</a:t>
                      </a:r>
                    </a:p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107.600.000</a:t>
                      </a:r>
                    </a:p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215.200.000</a:t>
                      </a:r>
                    </a:p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215.200.000</a:t>
                      </a:r>
                    </a:p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215.200.000</a:t>
                      </a:r>
                    </a:p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818"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645.600.000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850" y="428604"/>
            <a:ext cx="8424613" cy="6381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Alokasi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Kegiatan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Pengembangan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Irigasi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Perpompaan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BESAR </a:t>
            </a: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2018</a:t>
            </a:r>
            <a:endParaRPr lang="id-ID" sz="24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3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6555602"/>
              </p:ext>
            </p:extLst>
          </p:nvPr>
        </p:nvGraphicFramePr>
        <p:xfrm>
          <a:off x="533400" y="1371600"/>
          <a:ext cx="7941840" cy="4907280"/>
        </p:xfrm>
        <a:graphic>
          <a:graphicData uri="http://schemas.openxmlformats.org/drawingml/2006/table">
            <a:tbl>
              <a:tblPr/>
              <a:tblGrid>
                <a:gridCol w="609600"/>
                <a:gridCol w="2199131"/>
                <a:gridCol w="1200606"/>
                <a:gridCol w="1875946"/>
                <a:gridCol w="2056557"/>
              </a:tblGrid>
              <a:tr h="639726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Kabupaten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Jumlah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(Unit)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Biaya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/unit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9287"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Kulonprogo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hortikultura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peternakan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Bantul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hortikultura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Gunung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Kidul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hortikultura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peternakan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78.000.000</a:t>
                      </a:r>
                    </a:p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78.000.000</a:t>
                      </a:r>
                    </a:p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78.000.000</a:t>
                      </a:r>
                    </a:p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624.000.000</a:t>
                      </a:r>
                    </a:p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312.000.000</a:t>
                      </a:r>
                    </a:p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624.000.000</a:t>
                      </a:r>
                    </a:p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584"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1.560.000.000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850" y="428604"/>
            <a:ext cx="8424613" cy="6381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Alokasi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Kegiatan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Pengembangan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Irigasi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Perpompaan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MENENGAH </a:t>
            </a: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2018</a:t>
            </a:r>
            <a:endParaRPr lang="id-ID" sz="24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3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6008995"/>
              </p:ext>
            </p:extLst>
          </p:nvPr>
        </p:nvGraphicFramePr>
        <p:xfrm>
          <a:off x="611560" y="1844825"/>
          <a:ext cx="7488832" cy="2225040"/>
        </p:xfrm>
        <a:graphic>
          <a:graphicData uri="http://schemas.openxmlformats.org/drawingml/2006/table">
            <a:tbl>
              <a:tblPr/>
              <a:tblGrid>
                <a:gridCol w="748882"/>
                <a:gridCol w="2220958"/>
                <a:gridCol w="762000"/>
                <a:gridCol w="1790186"/>
                <a:gridCol w="1966806"/>
              </a:tblGrid>
              <a:tr h="592041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Kabupaten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Biaya/unit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692"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Bantul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Hort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Gunungkidul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(TP)</a:t>
                      </a:r>
                    </a:p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268288" marR="0" lvl="0" indent="-2682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0.000.000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120.000.000</a:t>
                      </a:r>
                    </a:p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240.000.000</a:t>
                      </a:r>
                    </a:p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240.000.000</a:t>
                      </a:r>
                    </a:p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>
                          <a:tab pos="268288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632"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JML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480.000.000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381000"/>
            <a:ext cx="8424613" cy="6858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Alokasi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Kegiatan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Pengembangan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Embung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Pertanian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2018</a:t>
            </a:r>
            <a:endParaRPr lang="id-ID" sz="24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3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3" y="836613"/>
            <a:ext cx="7331075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6513"/>
            <a:ext cx="9144000" cy="655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2191" tIns="61096" rIns="122191" bIns="61096" anchor="ctr"/>
          <a:lstStyle>
            <a:lvl1pPr algn="l" defTabSz="87281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1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id-ID" sz="2400" b="1" dirty="0" smtClean="0"/>
              <a:t>LUASAN LAHAN KEWENANGAN PROVINSI DI RINCI PER KECAMATAN</a:t>
            </a:r>
            <a:endParaRPr lang="id-ID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84213" y="5876925"/>
            <a:ext cx="763270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rgbClr val="002060"/>
                </a:solidFill>
              </a:rPr>
              <a:t>*TOTAL LUASAN LAHAN SUDAH TERMASUK LAHAN PENGEMBANGAN/POTENSIAL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762000"/>
            <a:ext cx="7315200" cy="1676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581400" y="17526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57600" y="236061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469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0825" y="981075"/>
          <a:ext cx="4176464" cy="5661266"/>
        </p:xfrm>
        <a:graphic>
          <a:graphicData uri="http://schemas.openxmlformats.org/drawingml/2006/table">
            <a:tbl>
              <a:tblPr/>
              <a:tblGrid>
                <a:gridCol w="379706"/>
                <a:gridCol w="1564510"/>
                <a:gridCol w="720080"/>
                <a:gridCol w="755576"/>
                <a:gridCol w="756592"/>
              </a:tblGrid>
              <a:tr h="4265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NAMA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DAERAH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IRIGASI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PANJANG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SALURAN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7297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PRIMER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SEKUNDER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TERSIER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Grembyangan / Tirtorejo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1390,01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7033,55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62169,32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Semoyo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670,56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935,84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7634,90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Kucir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1158,20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1140,79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12282,44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Kuton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929,37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1427,44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14412,87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Madugondo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1046,92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2314,54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13759,62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Dadapan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1399,66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172,31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4389,66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Pulodadi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1971,23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3358,18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14776,42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Glendongan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1806,11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1805,03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12122,90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Klampok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2062,15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2361,57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24109,36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Sekarsuli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880,03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1797,90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10114,77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Nologaten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1179,42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1716,46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7055,06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Ngebruk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2220,23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744,20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7703,29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Trini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1101,79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4135,47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20714,91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Cokrobedog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967,37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1107,55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14531,01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Gamping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2146,25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3120,88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14863,06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Brongkol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701,77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2952,51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3109,07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Tumut 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471,60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628,00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2743,24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Timoho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1246,51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2115,26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10808,56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Engkuk-engkukan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596,94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1299,75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1623,44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Sambeng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2107,39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3922,49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5546,59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Mojo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1059,46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1414,31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1153,33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Sembuh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396,82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402,05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1717,62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7647" marR="7647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Ponggok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865,39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1056,66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10841,44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36513"/>
            <a:ext cx="9144000" cy="655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2191" tIns="61096" rIns="122191" bIns="61096" anchor="ctr"/>
          <a:lstStyle>
            <a:lvl1pPr algn="l" defTabSz="87281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1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AU" sz="2400" b="1" dirty="0" smtClean="0"/>
              <a:t>PANJANG SALURAN IRIGASI </a:t>
            </a:r>
          </a:p>
          <a:p>
            <a:pPr algn="ctr">
              <a:defRPr/>
            </a:pPr>
            <a:r>
              <a:rPr lang="en-AU" sz="2400" b="1" dirty="0" smtClean="0"/>
              <a:t>DAERAH IRIGASI KEWE</a:t>
            </a:r>
            <a:r>
              <a:rPr lang="id-ID" sz="2400" b="1" dirty="0" smtClean="0"/>
              <a:t>NANGAN PROVINSI</a:t>
            </a:r>
            <a:r>
              <a:rPr lang="en-US" sz="2400" b="1" dirty="0" smtClean="0"/>
              <a:t> (Meter)</a:t>
            </a:r>
            <a:endParaRPr lang="id-ID" sz="2400" b="1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787900" y="981075"/>
          <a:ext cx="4176466" cy="5699464"/>
        </p:xfrm>
        <a:graphic>
          <a:graphicData uri="http://schemas.openxmlformats.org/drawingml/2006/table">
            <a:tbl>
              <a:tblPr/>
              <a:tblGrid>
                <a:gridCol w="390552"/>
                <a:gridCol w="1265634"/>
                <a:gridCol w="792088"/>
                <a:gridCol w="936104"/>
                <a:gridCol w="792088"/>
              </a:tblGrid>
              <a:tr h="2576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7647" marR="7647" marT="7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NAMA</a:t>
                      </a:r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DAERAH </a:t>
                      </a:r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IRIGASI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87281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PANJANG</a:t>
                      </a:r>
                      <a:r>
                        <a:rPr lang="en-A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A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SALURAN</a:t>
                      </a:r>
                      <a:endParaRPr lang="en-A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05">
                <a:tc vMerge="1">
                  <a:txBody>
                    <a:bodyPr/>
                    <a:lstStyle/>
                    <a:p>
                      <a:pPr algn="ctr" fontAlgn="b"/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PRIMER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SEKUNDER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TERSIER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78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Kanoman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1588,39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1281,31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4400,33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Tanjung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Bangeran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1384,37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2555,83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12644,22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Mrican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4143,12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11526,46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Sidomulyo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2206,35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3007,66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20575,59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Prangkok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780,49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548,48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3849,13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Sidoharjo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1317,45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2229,05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7746,05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Madean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7161,01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16076,38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Pogong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4647,42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1527,78</a:t>
                      </a:r>
                      <a:endParaRPr lang="en-A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Minggiran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1743,81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497,71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Mendungan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684,98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819,60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917,51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Mergangsan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921,20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1619,50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1636,57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Blawong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2188,98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12365,39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61030,07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Pendowo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5206,39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14489,37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156886,53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Pijenan/ Kamijoro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12705,08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26508,82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115583,70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1914,28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15952,82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30188,49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Payaman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7434,13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1846,94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Sapon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4371,50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33596,24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182697,31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05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8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78598,59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177283,46</a:t>
                      </a:r>
                      <a:endParaRPr lang="en-A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906198,08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800600" y="5105400"/>
            <a:ext cx="4343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2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eta DI Pijenan Skala 50000 A3\Peta Pijenan Skala 50000 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622"/>
            <a:ext cx="9144000" cy="6464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60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23850" y="1268760"/>
            <a:ext cx="84963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9551" y="1579563"/>
            <a:ext cx="813690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14488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2763" indent="-5127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q"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Pelaksanaan</a:t>
            </a:r>
            <a:r>
              <a:rPr lang="id-ID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kegiatan</a:t>
            </a:r>
            <a:r>
              <a:rPr lang="id-ID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agar</a:t>
            </a:r>
            <a:r>
              <a:rPr lang="id-ID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secepatnya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kontribusi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ybs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None/>
            </a:pP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q"/>
            </a:pPr>
            <a:r>
              <a:rPr lang="en-US" sz="25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prinsipnya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semua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partisipasi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850" y="485800"/>
            <a:ext cx="8424613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Lanjutan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endParaRPr lang="id-ID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3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00_5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4" y="0"/>
            <a:ext cx="912681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0232" y="4286256"/>
            <a:ext cx="4706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TERIMA KASIH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343400" cy="431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579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Tanam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11159"/>
            <a:ext cx="5410200" cy="4835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258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04758"/>
            <a:ext cx="5867400" cy="4486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112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42494"/>
            <a:ext cx="6096000" cy="421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149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Saluran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617823"/>
            <a:ext cx="3220279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2846387" cy="2846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7" y="1295400"/>
            <a:ext cx="2846387" cy="2846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5798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23850" y="1268760"/>
            <a:ext cx="84963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38808"/>
            <a:ext cx="9144000" cy="6898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2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Sasaran dan Kebijakan Pengelolaan Air</a:t>
            </a:r>
            <a:endParaRPr lang="id-ID" sz="29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029612"/>
              </p:ext>
            </p:extLst>
          </p:nvPr>
        </p:nvGraphicFramePr>
        <p:xfrm>
          <a:off x="422030" y="1744216"/>
          <a:ext cx="8398120" cy="4849495"/>
        </p:xfrm>
        <a:graphic>
          <a:graphicData uri="http://schemas.openxmlformats.org/drawingml/2006/table">
            <a:tbl>
              <a:tblPr/>
              <a:tblGrid>
                <a:gridCol w="578070"/>
                <a:gridCol w="1571636"/>
                <a:gridCol w="3786214"/>
                <a:gridCol w="2462200"/>
              </a:tblGrid>
              <a:tr h="460375"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Kegiatan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SASARAN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KEBIJAKAN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3921">
                <a:tc>
                  <a:txBody>
                    <a:bodyPr/>
                    <a:lstStyle/>
                    <a:p>
                      <a:pPr marL="3651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Rehabilitasi Jaringan Irigasi Tersier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kumimoji="0" lang="id-ID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Terehabilitasi dan meningkatnya fungsi jaringan irigasi tersier di DIY untuk luasan 1.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  <a:r>
                        <a:rPr kumimoji="0" lang="id-ID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hektar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terdiri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Kab.Sleman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500 Ha,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Kab</a:t>
                      </a: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Bantul</a:t>
                      </a: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800 Ha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Kab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Kulon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Progo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500 Ha</a:t>
                      </a:r>
                      <a:endParaRPr kumimoji="0" lang="id-ID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kumimoji="0" lang="id-ID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Meningkatkan produksi padi melalui penambahan luas areal tanam, produktivitas dan/atau intensitas pertanaman (IP) serta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luas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areal </a:t>
                      </a:r>
                      <a:r>
                        <a:rPr kumimoji="0" lang="id-ID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layanan jaringan irigasi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kumimoji="0" lang="id-ID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kumimoji="0" lang="id-ID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Meningkatnya partisipasi petani terhadap pelaksanaan kegiatan rehabilitasi jaringan irigasi</a:t>
                      </a:r>
                    </a:p>
                    <a:p>
                      <a:pPr marL="36513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+mj-lt"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a. 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Kelompok mengajukan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proposal</a:t>
                      </a:r>
                    </a:p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+mj-lt"/>
                        <a:buAutoNum type="alphaLcPeriod"/>
                        <a:tabLst>
                          <a:tab pos="268288" algn="l"/>
                        </a:tabLst>
                      </a:pP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+mj-lt"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b. 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Harus ada 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rtisipasi masyarakat</a:t>
                      </a:r>
                    </a:p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+mj-lt"/>
                        <a:buAutoNum type="alphaLcPeriod"/>
                        <a:tabLst>
                          <a:tab pos="268288" algn="l"/>
                        </a:tabLst>
                      </a:pP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+mj-lt"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c. 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Partisipasi  dapat berupa uang, tenaga kerja, peralatan, dan konsumsi</a:t>
                      </a:r>
                    </a:p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+mj-lt"/>
                        <a:buAutoNum type="alphaLcPeriod"/>
                        <a:tabLst>
                          <a:tab pos="268288" algn="l"/>
                        </a:tabLst>
                      </a:pP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+mj-lt"/>
                        <a:buNone/>
                        <a:tabLst>
                          <a:tab pos="268288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d.  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Biaya untuk upah tenaga kerja maksimal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% </a:t>
                      </a:r>
                    </a:p>
                    <a:p>
                      <a:pPr marL="268288" marR="0" lvl="0" indent="-2682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80000"/>
                        <a:buFont typeface="+mj-lt"/>
                        <a:buAutoNum type="alphaLcPeriod"/>
                        <a:tabLst>
                          <a:tab pos="268288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46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2340</TotalTime>
  <Words>1241</Words>
  <Application>Microsoft Office PowerPoint</Application>
  <PresentationFormat>On-screen Show (4:3)</PresentationFormat>
  <Paragraphs>475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Trek</vt:lpstr>
      <vt:lpstr> KEBIJAKAN  PENGELOLAAN AIR IRIGASI PERTANIAN DIY</vt:lpstr>
      <vt:lpstr>Kebijakan Kegiatan Pengelolaan Air Irigasi</vt:lpstr>
      <vt:lpstr>Slide 3</vt:lpstr>
      <vt:lpstr>Badan Hukum</vt:lpstr>
      <vt:lpstr>Pola Tanam</vt:lpstr>
      <vt:lpstr>Aktivitas Pemeliharaan</vt:lpstr>
      <vt:lpstr>Permasalahan </vt:lpstr>
      <vt:lpstr>Saluran </vt:lpstr>
      <vt:lpstr>Sasaran dan Kebijakan Pengelolaan Air</vt:lpstr>
      <vt:lpstr>Lanjutan...</vt:lpstr>
      <vt:lpstr>Lanjutan...</vt:lpstr>
      <vt:lpstr>Lanjutan...</vt:lpstr>
      <vt:lpstr> REHABILITASI JARINGAN IRIGASI TERSIER TAHUN 2017</vt:lpstr>
      <vt:lpstr>Standar Teknis RJIT  </vt:lpstr>
      <vt:lpstr>Contoh: P3A Sedyo Rukun, Trukan, Sriharjo, Imogiri </vt:lpstr>
      <vt:lpstr>Pengembangan Embung Pertanian</vt:lpstr>
      <vt:lpstr>Standar Teknis Embung</vt:lpstr>
      <vt:lpstr>Pengembangan Irigasi Perpompaan/Perpipaan</vt:lpstr>
      <vt:lpstr>Standar Teknis Perpompaan</vt:lpstr>
      <vt:lpstr>lanjutan…</vt:lpstr>
      <vt:lpstr>Contoh: P3A  Giri Tirto  Giripurwo, Girimulyo, Kulon Progo, DIY Bapem : Rp 80.000.000,- Titik Koordinat : -7,77551,  110,18812,166,0m Realisasi : Pemasangan Pompa 1 unit Pemasangan Pipa PE HDE Panjang 250 m Pembuatan Bak Tampung ukuran 5x5x1,5 m 1 unit Pembuatan Bak Pembagi Air 8 Unit Pipa PVC Pembawa Air 350 m</vt:lpstr>
      <vt:lpstr>Pembiayaan</vt:lpstr>
      <vt:lpstr>Alokasi Kegiatan Rehabilitasi Jaringan Irigasi Tersier Tahun 2018</vt:lpstr>
      <vt:lpstr>Alokasi Kegiatan Pengembangan Irigasi Perpompaan BESAR Tahun 2018</vt:lpstr>
      <vt:lpstr>Alokasi Kegiatan Pengembangan Irigasi Perpompaan MENENGAH Tahun 2018</vt:lpstr>
      <vt:lpstr>Alokasi Kegiatan Pengembangan Embung Pertanian Tahun 2018</vt:lpstr>
      <vt:lpstr>Slide 27</vt:lpstr>
      <vt:lpstr>Slide 28</vt:lpstr>
      <vt:lpstr>Slide 29</vt:lpstr>
      <vt:lpstr>Slide 30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KEBIJAKAN PENGELOLAAN AIR IRIGASI</dc:title>
  <dc:creator>PSA</dc:creator>
  <cp:lastModifiedBy>DINAS PERTANIAN</cp:lastModifiedBy>
  <cp:revision>121</cp:revision>
  <dcterms:created xsi:type="dcterms:W3CDTF">2012-07-11T14:52:46Z</dcterms:created>
  <dcterms:modified xsi:type="dcterms:W3CDTF">2018-02-27T04:29:57Z</dcterms:modified>
</cp:coreProperties>
</file>